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Plus Jakarta Sans"/>
      <p:regular r:id="rId11"/>
      <p:bold r:id="rId12"/>
      <p:italic r:id="rId13"/>
      <p:boldItalic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60">
          <p15:clr>
            <a:srgbClr val="A4A3A4"/>
          </p15:clr>
        </p15:guide>
        <p15:guide id="2" pos="2880">
          <p15:clr>
            <a:srgbClr val="A4A3A4"/>
          </p15:clr>
        </p15:guide>
        <p15:guide id="3" pos="295">
          <p15:clr>
            <a:srgbClr val="747775"/>
          </p15:clr>
        </p15:guide>
        <p15:guide id="4" pos="4601">
          <p15:clr>
            <a:srgbClr val="747775"/>
          </p15:clr>
        </p15:guide>
        <p15:guide id="5" orient="horz" pos="6160">
          <p15:clr>
            <a:srgbClr val="747775"/>
          </p15:clr>
        </p15:guide>
        <p15:guide id="6" orient="horz" pos="3168">
          <p15:clr>
            <a:srgbClr val="747775"/>
          </p15:clr>
        </p15:guide>
        <p15:guide id="7" pos="345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C465D9D-C88B-405A-91A1-CE23658FC141}">
  <a:tblStyle styleId="{7C465D9D-C88B-405A-91A1-CE23658FC14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60" orient="horz"/>
        <p:guide pos="2880"/>
        <p:guide pos="295"/>
        <p:guide pos="4601"/>
        <p:guide pos="6160" orient="horz"/>
        <p:guide pos="3168" orient="horz"/>
        <p:guide pos="3456"/>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regular.fntdata"/><Relationship Id="rId10" Type="http://schemas.openxmlformats.org/officeDocument/2006/relationships/font" Target="fonts/Halant-bold.fntdata"/><Relationship Id="rId13" Type="http://schemas.openxmlformats.org/officeDocument/2006/relationships/font" Target="fonts/PlusJakartaSans-italic.fntdata"/><Relationship Id="rId12" Type="http://schemas.openxmlformats.org/officeDocument/2006/relationships/font" Target="fonts/PlusJakarta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5" Type="http://schemas.openxmlformats.org/officeDocument/2006/relationships/font" Target="fonts/Inter-regular.fntdata"/><Relationship Id="rId14" Type="http://schemas.openxmlformats.org/officeDocument/2006/relationships/font" Target="fonts/PlusJakartaSans-boldItalic.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f1daf221_0_3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f1daf221_0_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6ea6d2e41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6ea6d2e41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Essay Reflection </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550163" y="1331349"/>
            <a:ext cx="7021500" cy="307500"/>
          </a:xfrm>
          <a:prstGeom prst="rect">
            <a:avLst/>
          </a:prstGeom>
          <a:solidFill>
            <a:srgbClr val="FFFFFF"/>
          </a:solid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First, record your score in each rubric category</a:t>
            </a:r>
            <a:endParaRPr sz="1500">
              <a:latin typeface="Inter"/>
              <a:ea typeface="Inter"/>
              <a:cs typeface="Inter"/>
              <a:sym typeface="Inter"/>
            </a:endParaRPr>
          </a:p>
        </p:txBody>
      </p:sp>
      <p:sp>
        <p:nvSpPr>
          <p:cNvPr id="60" name="Google Shape;60;p13"/>
          <p:cNvSpPr txBox="1"/>
          <p:nvPr/>
        </p:nvSpPr>
        <p:spPr>
          <a:xfrm>
            <a:off x="1675509" y="2687231"/>
            <a:ext cx="4425300" cy="540900"/>
          </a:xfrm>
          <a:prstGeom prst="rect">
            <a:avLst/>
          </a:prstGeom>
          <a:solidFill>
            <a:srgbClr val="FFFFFF"/>
          </a:solidFill>
          <a:ln>
            <a:noFill/>
          </a:ln>
        </p:spPr>
        <p:txBody>
          <a:bodyPr anchorCtr="0" anchor="ctr" bIns="119600" lIns="119600" spcFirstLastPara="1" rIns="119600" wrap="square" tIns="67675">
            <a:noAutofit/>
          </a:bodyPr>
          <a:lstStyle/>
          <a:p>
            <a:pPr indent="0" lvl="0" marL="0" rtl="0" algn="ctr">
              <a:spcBef>
                <a:spcPts val="0"/>
              </a:spcBef>
              <a:spcAft>
                <a:spcPts val="0"/>
              </a:spcAft>
              <a:buNone/>
            </a:pPr>
            <a:r>
              <a:rPr lang="en" sz="1300">
                <a:latin typeface="Inter"/>
                <a:ea typeface="Inter"/>
                <a:cs typeface="Inter"/>
                <a:sym typeface="Inter"/>
              </a:rPr>
              <a:t>Pick one of the above categories that you excelled in. Be specific and explain what you did well.</a:t>
            </a:r>
            <a:endParaRPr sz="1300">
              <a:latin typeface="Inter"/>
              <a:ea typeface="Inter"/>
              <a:cs typeface="Inter"/>
              <a:sym typeface="Inter"/>
            </a:endParaRPr>
          </a:p>
        </p:txBody>
      </p:sp>
      <p:sp>
        <p:nvSpPr>
          <p:cNvPr id="61" name="Google Shape;61;p13"/>
          <p:cNvSpPr txBox="1"/>
          <p:nvPr/>
        </p:nvSpPr>
        <p:spPr>
          <a:xfrm>
            <a:off x="483225" y="6343476"/>
            <a:ext cx="6774300" cy="1770600"/>
          </a:xfrm>
          <a:prstGeom prst="rect">
            <a:avLst/>
          </a:prstGeom>
          <a:noFill/>
          <a:ln cap="flat" cmpd="sng" w="9525">
            <a:solidFill>
              <a:srgbClr val="B7B7B7"/>
            </a:solidFill>
            <a:prstDash val="solid"/>
            <a:round/>
            <a:headEnd len="sm" w="sm" type="none"/>
            <a:tailEnd len="sm" w="sm" type="none"/>
          </a:ln>
        </p:spPr>
        <p:txBody>
          <a:bodyPr anchorCtr="0" anchor="t" bIns="119600" lIns="67675" spcFirstLastPara="1" rIns="67675" wrap="square" tIns="67675">
            <a:noAutofit/>
          </a:bodyPr>
          <a:lstStyle/>
          <a:p>
            <a:pPr indent="0" lvl="0" marL="0" rtl="0" algn="ctr">
              <a:lnSpc>
                <a:spcPct val="100000"/>
              </a:lnSpc>
              <a:spcBef>
                <a:spcPts val="0"/>
              </a:spcBef>
              <a:spcAft>
                <a:spcPts val="0"/>
              </a:spcAft>
              <a:buNone/>
            </a:pPr>
            <a:r>
              <a:rPr b="1" lang="en" sz="1100">
                <a:latin typeface="Inter"/>
                <a:ea typeface="Inter"/>
                <a:cs typeface="Inter"/>
                <a:sym typeface="Inter"/>
              </a:rPr>
              <a:t>Pick one section of your essay (2-5 sentences) and rewrite it based on what you wrote above. </a:t>
            </a:r>
            <a:endParaRPr sz="1100">
              <a:latin typeface="Inter"/>
              <a:ea typeface="Inter"/>
              <a:cs typeface="Inter"/>
              <a:sym typeface="Inter"/>
            </a:endParaRPr>
          </a:p>
        </p:txBody>
      </p:sp>
      <p:graphicFrame>
        <p:nvGraphicFramePr>
          <p:cNvPr id="62" name="Google Shape;62;p13"/>
          <p:cNvGraphicFramePr/>
          <p:nvPr/>
        </p:nvGraphicFramePr>
        <p:xfrm>
          <a:off x="463795" y="1745342"/>
          <a:ext cx="3000000" cy="3000000"/>
        </p:xfrm>
        <a:graphic>
          <a:graphicData uri="http://schemas.openxmlformats.org/drawingml/2006/table">
            <a:tbl>
              <a:tblPr>
                <a:noFill/>
                <a:tableStyleId>{7C465D9D-C88B-405A-91A1-CE23658FC141}</a:tableStyleId>
              </a:tblPr>
              <a:tblGrid>
                <a:gridCol w="658700"/>
                <a:gridCol w="753125"/>
                <a:gridCol w="805600"/>
                <a:gridCol w="811025"/>
                <a:gridCol w="1386350"/>
                <a:gridCol w="1422225"/>
                <a:gridCol w="972825"/>
              </a:tblGrid>
              <a:tr h="392100">
                <a:tc>
                  <a:txBody>
                    <a:bodyPr/>
                    <a:lstStyle/>
                    <a:p>
                      <a:pPr indent="0" lvl="0" marL="0" rtl="0" algn="ctr">
                        <a:spcBef>
                          <a:spcPts val="0"/>
                        </a:spcBef>
                        <a:spcAft>
                          <a:spcPts val="0"/>
                        </a:spcAft>
                        <a:buNone/>
                      </a:pPr>
                      <a:r>
                        <a:rPr b="1" lang="en" sz="1000">
                          <a:latin typeface="Inter"/>
                          <a:ea typeface="Inter"/>
                          <a:cs typeface="Inter"/>
                          <a:sym typeface="Inter"/>
                        </a:rPr>
                        <a:t>Thesis</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Purpose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Textual Evidence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Outside Evidence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Contextualization</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Focus Historical Thinking Skill</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Writing Mechanics</a:t>
                      </a:r>
                      <a:endParaRPr b="1" sz="1000">
                        <a:latin typeface="Inter"/>
                        <a:ea typeface="Inter"/>
                        <a:cs typeface="Inter"/>
                        <a:sym typeface="Inter"/>
                      </a:endParaRPr>
                    </a:p>
                  </a:txBody>
                  <a:tcPr marT="95775" marB="95775" marR="97150" marL="97150"/>
                </a:tc>
              </a:tr>
              <a:tr h="104750">
                <a:tc>
                  <a:txBody>
                    <a:bodyPr/>
                    <a:lstStyle/>
                    <a:p>
                      <a:pPr indent="0" lvl="0" marL="0" rtl="0" algn="ctr">
                        <a:spcBef>
                          <a:spcPts val="0"/>
                        </a:spcBef>
                        <a:spcAft>
                          <a:spcPts val="0"/>
                        </a:spcAft>
                        <a:buNone/>
                      </a:pPr>
                      <a:r>
                        <a:rPr lang="en" sz="1000">
                          <a:latin typeface="Inter"/>
                          <a:ea typeface="Inter"/>
                          <a:cs typeface="Inter"/>
                          <a:sym typeface="Inter"/>
                        </a:rPr>
                        <a:t>___/1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lang="en" sz="1000">
                          <a:solidFill>
                            <a:srgbClr val="000000"/>
                          </a:solidFill>
                          <a:latin typeface="Inter"/>
                          <a:ea typeface="Inter"/>
                          <a:cs typeface="Inter"/>
                          <a:sym typeface="Inter"/>
                        </a:rPr>
                        <a:t>___/1</a:t>
                      </a:r>
                      <a:endParaRPr sz="1000">
                        <a:latin typeface="Inter"/>
                        <a:ea typeface="Inter"/>
                        <a:cs typeface="Inter"/>
                        <a:sym typeface="Inter"/>
                      </a:endParaRPr>
                    </a:p>
                  </a:txBody>
                  <a:tcPr marT="95775" marB="95775" marR="97150" marL="97150"/>
                </a:tc>
              </a:tr>
            </a:tbl>
          </a:graphicData>
        </a:graphic>
      </p:graphicFrame>
      <p:sp>
        <p:nvSpPr>
          <p:cNvPr id="63" name="Google Shape;63;p13"/>
          <p:cNvSpPr txBox="1"/>
          <p:nvPr/>
        </p:nvSpPr>
        <p:spPr>
          <a:xfrm>
            <a:off x="1149864" y="4101125"/>
            <a:ext cx="5538300" cy="540900"/>
          </a:xfrm>
          <a:prstGeom prst="rect">
            <a:avLst/>
          </a:prstGeom>
          <a:noFill/>
          <a:ln>
            <a:noFill/>
          </a:ln>
        </p:spPr>
        <p:txBody>
          <a:bodyPr anchorCtr="0" anchor="t" bIns="119600" lIns="119600" spcFirstLastPara="1" rIns="119600" wrap="square" tIns="67675">
            <a:noAutofit/>
          </a:bodyPr>
          <a:lstStyle/>
          <a:p>
            <a:pPr indent="0" lvl="0" marL="0" rtl="0" algn="ctr">
              <a:spcBef>
                <a:spcPts val="0"/>
              </a:spcBef>
              <a:spcAft>
                <a:spcPts val="0"/>
              </a:spcAft>
              <a:buNone/>
            </a:pPr>
            <a:r>
              <a:rPr lang="en" sz="1300">
                <a:latin typeface="Inter"/>
                <a:ea typeface="Inter"/>
                <a:cs typeface="Inter"/>
                <a:sym typeface="Inter"/>
              </a:rPr>
              <a:t>Pick </a:t>
            </a:r>
            <a:r>
              <a:rPr lang="en" sz="1300" u="sng">
                <a:latin typeface="Inter"/>
                <a:ea typeface="Inter"/>
                <a:cs typeface="Inter"/>
                <a:sym typeface="Inter"/>
              </a:rPr>
              <a:t>up to three</a:t>
            </a:r>
            <a:r>
              <a:rPr lang="en" sz="1300">
                <a:latin typeface="Inter"/>
                <a:ea typeface="Inter"/>
                <a:cs typeface="Inter"/>
                <a:sym typeface="Inter"/>
              </a:rPr>
              <a:t> of the above categories that you can improve on. Be specific and explain what can be improved upon.</a:t>
            </a:r>
            <a:endParaRPr sz="1300">
              <a:latin typeface="Inter"/>
              <a:ea typeface="Inter"/>
              <a:cs typeface="Inter"/>
              <a:sym typeface="Inter"/>
            </a:endParaRPr>
          </a:p>
        </p:txBody>
      </p:sp>
      <p:sp>
        <p:nvSpPr>
          <p:cNvPr id="64" name="Google Shape;64;p13"/>
          <p:cNvSpPr txBox="1"/>
          <p:nvPr/>
        </p:nvSpPr>
        <p:spPr>
          <a:xfrm>
            <a:off x="5220474" y="5908150"/>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_______________</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65" name="Google Shape;65;p13"/>
          <p:cNvSpPr txBox="1"/>
          <p:nvPr/>
        </p:nvSpPr>
        <p:spPr>
          <a:xfrm>
            <a:off x="483225"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600">
              <a:latin typeface="Inter"/>
              <a:ea typeface="Inter"/>
              <a:cs typeface="Inter"/>
              <a:sym typeface="Inter"/>
            </a:endParaRPr>
          </a:p>
        </p:txBody>
      </p:sp>
      <p:sp>
        <p:nvSpPr>
          <p:cNvPr id="66" name="Google Shape;66;p13"/>
          <p:cNvSpPr txBox="1"/>
          <p:nvPr/>
        </p:nvSpPr>
        <p:spPr>
          <a:xfrm>
            <a:off x="2829278"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600">
              <a:latin typeface="Inter"/>
              <a:ea typeface="Inter"/>
              <a:cs typeface="Inter"/>
              <a:sym typeface="Inter"/>
            </a:endParaRPr>
          </a:p>
        </p:txBody>
      </p:sp>
      <p:sp>
        <p:nvSpPr>
          <p:cNvPr id="67" name="Google Shape;67;p13"/>
          <p:cNvSpPr txBox="1"/>
          <p:nvPr/>
        </p:nvSpPr>
        <p:spPr>
          <a:xfrm>
            <a:off x="5175331"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600">
              <a:latin typeface="Inter"/>
              <a:ea typeface="Inter"/>
              <a:cs typeface="Inter"/>
              <a:sym typeface="Inter"/>
            </a:endParaRPr>
          </a:p>
        </p:txBody>
      </p:sp>
      <p:sp>
        <p:nvSpPr>
          <p:cNvPr id="68" name="Google Shape;68;p13"/>
          <p:cNvSpPr txBox="1"/>
          <p:nvPr/>
        </p:nvSpPr>
        <p:spPr>
          <a:xfrm>
            <a:off x="483225" y="8210750"/>
            <a:ext cx="3369000" cy="1091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67675">
            <a:noAutofit/>
          </a:bodyPr>
          <a:lstStyle/>
          <a:p>
            <a:pPr indent="0" lvl="0" marL="0" rtl="0" algn="l">
              <a:spcBef>
                <a:spcPts val="0"/>
              </a:spcBef>
              <a:spcAft>
                <a:spcPts val="0"/>
              </a:spcAft>
              <a:buNone/>
            </a:pPr>
            <a:r>
              <a:rPr lang="en" sz="1100">
                <a:latin typeface="Inter"/>
                <a:ea typeface="Inter"/>
                <a:cs typeface="Inter"/>
                <a:sym typeface="Inter"/>
              </a:rPr>
              <a:t>In one sentence, explain what makes this rewrite stronger.</a:t>
            </a:r>
            <a:endParaRPr sz="1100">
              <a:latin typeface="Inter"/>
              <a:ea typeface="Inter"/>
              <a:cs typeface="Inter"/>
              <a:sym typeface="Inter"/>
            </a:endParaRPr>
          </a:p>
        </p:txBody>
      </p:sp>
      <p:sp>
        <p:nvSpPr>
          <p:cNvPr id="69" name="Google Shape;69;p13"/>
          <p:cNvSpPr txBox="1"/>
          <p:nvPr/>
        </p:nvSpPr>
        <p:spPr>
          <a:xfrm>
            <a:off x="3920225" y="8206600"/>
            <a:ext cx="3369000" cy="1091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67675">
            <a:noAutofit/>
          </a:bodyPr>
          <a:lstStyle/>
          <a:p>
            <a:pPr indent="0" lvl="0" marL="0" rtl="0" algn="l">
              <a:spcBef>
                <a:spcPts val="0"/>
              </a:spcBef>
              <a:spcAft>
                <a:spcPts val="0"/>
              </a:spcAft>
              <a:buNone/>
            </a:pPr>
            <a:r>
              <a:rPr lang="en" sz="1100">
                <a:latin typeface="Inter"/>
                <a:ea typeface="Inter"/>
                <a:cs typeface="Inter"/>
                <a:sym typeface="Inter"/>
              </a:rPr>
              <a:t>In one sentence, write a concrete step you will incorporate into your writing next time.</a:t>
            </a:r>
            <a:endParaRPr sz="1100">
              <a:latin typeface="Inter"/>
              <a:ea typeface="Inter"/>
              <a:cs typeface="Inter"/>
              <a:sym typeface="Inter"/>
            </a:endParaRPr>
          </a:p>
        </p:txBody>
      </p:sp>
      <p:sp>
        <p:nvSpPr>
          <p:cNvPr id="70" name="Google Shape;70;p13"/>
          <p:cNvSpPr txBox="1"/>
          <p:nvPr/>
        </p:nvSpPr>
        <p:spPr>
          <a:xfrm>
            <a:off x="483225" y="3335799"/>
            <a:ext cx="6809700" cy="733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t/>
            </a:r>
            <a:endParaRPr sz="2500">
              <a:latin typeface="Inter"/>
              <a:ea typeface="Inter"/>
              <a:cs typeface="Inter"/>
              <a:sym typeface="Inter"/>
            </a:endParaRPr>
          </a:p>
        </p:txBody>
      </p:sp>
      <p:sp>
        <p:nvSpPr>
          <p:cNvPr id="71" name="Google Shape;71;p13"/>
          <p:cNvSpPr txBox="1"/>
          <p:nvPr/>
        </p:nvSpPr>
        <p:spPr>
          <a:xfrm>
            <a:off x="2874424" y="5910225"/>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_______________</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72" name="Google Shape;72;p13"/>
          <p:cNvSpPr txBox="1"/>
          <p:nvPr/>
        </p:nvSpPr>
        <p:spPr>
          <a:xfrm>
            <a:off x="528374" y="5910225"/>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_______________</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73" name="Google Shape;73;p13"/>
          <p:cNvSpPr txBox="1"/>
          <p:nvPr/>
        </p:nvSpPr>
        <p:spPr>
          <a:xfrm>
            <a:off x="381550" y="1023400"/>
            <a:ext cx="68097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4"/>
          <p:cNvSpPr txBox="1"/>
          <p:nvPr/>
        </p:nvSpPr>
        <p:spPr>
          <a:xfrm>
            <a:off x="5175331"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My essay has a clear claim, but I need to go deeper in analyzing how my evidence connects to my argument.</a:t>
            </a:r>
            <a:endParaRPr sz="1600">
              <a:latin typeface="Inter"/>
              <a:ea typeface="Inter"/>
              <a:cs typeface="Inter"/>
              <a:sym typeface="Inter"/>
            </a:endParaRPr>
          </a:p>
        </p:txBody>
      </p:sp>
      <p:sp>
        <p:nvSpPr>
          <p:cNvPr id="79" name="Google Shape;79;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Essay Reflection  (Exemplar) </a:t>
            </a:r>
            <a:endParaRPr sz="2500">
              <a:solidFill>
                <a:schemeClr val="dk1"/>
              </a:solidFill>
              <a:latin typeface="Plus Jakarta Sans"/>
              <a:ea typeface="Plus Jakarta Sans"/>
              <a:cs typeface="Plus Jakarta Sans"/>
              <a:sym typeface="Plus Jakarta Sans"/>
            </a:endParaRPr>
          </a:p>
        </p:txBody>
      </p:sp>
      <p:sp>
        <p:nvSpPr>
          <p:cNvPr id="80" name="Google Shape;8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1" name="Google Shape;81;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2" name="Google Shape;82;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3" name="Google Shape;83;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4" name="Google Shape;84;p14"/>
          <p:cNvSpPr txBox="1"/>
          <p:nvPr/>
        </p:nvSpPr>
        <p:spPr>
          <a:xfrm>
            <a:off x="550163" y="1331349"/>
            <a:ext cx="7021500" cy="307500"/>
          </a:xfrm>
          <a:prstGeom prst="rect">
            <a:avLst/>
          </a:prstGeom>
          <a:solidFill>
            <a:srgbClr val="FFFFFF"/>
          </a:solid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First, record your score in each rubric category</a:t>
            </a:r>
            <a:endParaRPr sz="1500">
              <a:latin typeface="Inter"/>
              <a:ea typeface="Inter"/>
              <a:cs typeface="Inter"/>
              <a:sym typeface="Inter"/>
            </a:endParaRPr>
          </a:p>
        </p:txBody>
      </p:sp>
      <p:sp>
        <p:nvSpPr>
          <p:cNvPr id="85" name="Google Shape;85;p14"/>
          <p:cNvSpPr txBox="1"/>
          <p:nvPr/>
        </p:nvSpPr>
        <p:spPr>
          <a:xfrm>
            <a:off x="1675509" y="2687231"/>
            <a:ext cx="4425300" cy="540900"/>
          </a:xfrm>
          <a:prstGeom prst="rect">
            <a:avLst/>
          </a:prstGeom>
          <a:solidFill>
            <a:srgbClr val="FFFFFF"/>
          </a:solidFill>
          <a:ln>
            <a:noFill/>
          </a:ln>
        </p:spPr>
        <p:txBody>
          <a:bodyPr anchorCtr="0" anchor="ctr" bIns="119600" lIns="119600" spcFirstLastPara="1" rIns="119600" wrap="square" tIns="67675">
            <a:noAutofit/>
          </a:bodyPr>
          <a:lstStyle/>
          <a:p>
            <a:pPr indent="0" lvl="0" marL="0" rtl="0" algn="ctr">
              <a:spcBef>
                <a:spcPts val="0"/>
              </a:spcBef>
              <a:spcAft>
                <a:spcPts val="0"/>
              </a:spcAft>
              <a:buNone/>
            </a:pPr>
            <a:r>
              <a:rPr lang="en" sz="1300">
                <a:latin typeface="Inter"/>
                <a:ea typeface="Inter"/>
                <a:cs typeface="Inter"/>
                <a:sym typeface="Inter"/>
              </a:rPr>
              <a:t>Pick one of the above categories that you excelled in. Be specific and explain what you did well.</a:t>
            </a:r>
            <a:endParaRPr sz="1300">
              <a:latin typeface="Inter"/>
              <a:ea typeface="Inter"/>
              <a:cs typeface="Inter"/>
              <a:sym typeface="Inter"/>
            </a:endParaRPr>
          </a:p>
        </p:txBody>
      </p:sp>
      <p:sp>
        <p:nvSpPr>
          <p:cNvPr id="86" name="Google Shape;86;p14"/>
          <p:cNvSpPr txBox="1"/>
          <p:nvPr/>
        </p:nvSpPr>
        <p:spPr>
          <a:xfrm>
            <a:off x="483225" y="6343476"/>
            <a:ext cx="6774300" cy="1770600"/>
          </a:xfrm>
          <a:prstGeom prst="rect">
            <a:avLst/>
          </a:prstGeom>
          <a:noFill/>
          <a:ln cap="flat" cmpd="sng" w="9525">
            <a:solidFill>
              <a:srgbClr val="B7B7B7"/>
            </a:solidFill>
            <a:prstDash val="solid"/>
            <a:round/>
            <a:headEnd len="sm" w="sm" type="none"/>
            <a:tailEnd len="sm" w="sm" type="none"/>
          </a:ln>
        </p:spPr>
        <p:txBody>
          <a:bodyPr anchorCtr="0" anchor="t" bIns="119600" lIns="67675" spcFirstLastPara="1" rIns="67675" wrap="square" tIns="67675">
            <a:noAutofit/>
          </a:bodyPr>
          <a:lstStyle/>
          <a:p>
            <a:pPr indent="0" lvl="0" marL="0" rtl="0" algn="ctr">
              <a:lnSpc>
                <a:spcPct val="100000"/>
              </a:lnSpc>
              <a:spcBef>
                <a:spcPts val="0"/>
              </a:spcBef>
              <a:spcAft>
                <a:spcPts val="0"/>
              </a:spcAft>
              <a:buNone/>
            </a:pPr>
            <a:r>
              <a:rPr b="1" lang="en" sz="1100">
                <a:latin typeface="Inter"/>
                <a:ea typeface="Inter"/>
                <a:cs typeface="Inter"/>
                <a:sym typeface="Inter"/>
              </a:rPr>
              <a:t>Pick one section of your essay (2-5 sentences) and rewrite it based on what you wrote above.</a:t>
            </a:r>
            <a:endParaRPr b="1" sz="11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From the very beginning, freedom was seen as a core American value. In Doc A, the Declaration of Independence says that all men have the right to “life, liberty, and the pursuit of happiness,” which shows how freedom was part of the nation's founding. Even in Doc C, almost 80 years later, Frederick Douglass still uses that same language to point out that those ideals hadn't been applied equally. This shows that the idea of freedom stayed important over time, even if people had to fight to make it real for everyone.</a:t>
            </a:r>
            <a:endParaRPr b="1" sz="12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100">
                <a:latin typeface="Inter"/>
                <a:ea typeface="Inter"/>
                <a:cs typeface="Inter"/>
                <a:sym typeface="Inter"/>
              </a:rPr>
              <a:t> </a:t>
            </a:r>
            <a:endParaRPr sz="1100">
              <a:latin typeface="Inter"/>
              <a:ea typeface="Inter"/>
              <a:cs typeface="Inter"/>
              <a:sym typeface="Inter"/>
            </a:endParaRPr>
          </a:p>
        </p:txBody>
      </p:sp>
      <p:graphicFrame>
        <p:nvGraphicFramePr>
          <p:cNvPr id="87" name="Google Shape;87;p14"/>
          <p:cNvGraphicFramePr/>
          <p:nvPr/>
        </p:nvGraphicFramePr>
        <p:xfrm>
          <a:off x="463795" y="1745342"/>
          <a:ext cx="3000000" cy="3000000"/>
        </p:xfrm>
        <a:graphic>
          <a:graphicData uri="http://schemas.openxmlformats.org/drawingml/2006/table">
            <a:tbl>
              <a:tblPr>
                <a:noFill/>
                <a:tableStyleId>{7C465D9D-C88B-405A-91A1-CE23658FC141}</a:tableStyleId>
              </a:tblPr>
              <a:tblGrid>
                <a:gridCol w="658700"/>
                <a:gridCol w="753125"/>
                <a:gridCol w="805600"/>
                <a:gridCol w="811025"/>
                <a:gridCol w="1386350"/>
                <a:gridCol w="1422225"/>
                <a:gridCol w="972825"/>
              </a:tblGrid>
              <a:tr h="392100">
                <a:tc>
                  <a:txBody>
                    <a:bodyPr/>
                    <a:lstStyle/>
                    <a:p>
                      <a:pPr indent="0" lvl="0" marL="0" rtl="0" algn="ctr">
                        <a:spcBef>
                          <a:spcPts val="0"/>
                        </a:spcBef>
                        <a:spcAft>
                          <a:spcPts val="0"/>
                        </a:spcAft>
                        <a:buNone/>
                      </a:pPr>
                      <a:r>
                        <a:rPr b="1" lang="en" sz="1000">
                          <a:latin typeface="Inter"/>
                          <a:ea typeface="Inter"/>
                          <a:cs typeface="Inter"/>
                          <a:sym typeface="Inter"/>
                        </a:rPr>
                        <a:t>Thesis</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Purpose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Textual Evidence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Outside Evidence</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Contextualization</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Focus Historical Thinking Skill</a:t>
                      </a:r>
                      <a:endParaRPr b="1"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a:solidFill>
                            <a:srgbClr val="000000"/>
                          </a:solidFill>
                          <a:latin typeface="Inter"/>
                          <a:ea typeface="Inter"/>
                          <a:cs typeface="Inter"/>
                          <a:sym typeface="Inter"/>
                        </a:rPr>
                        <a:t>Writing Mechanics</a:t>
                      </a:r>
                      <a:endParaRPr b="1" sz="1000">
                        <a:latin typeface="Inter"/>
                        <a:ea typeface="Inter"/>
                        <a:cs typeface="Inter"/>
                        <a:sym typeface="Inter"/>
                      </a:endParaRPr>
                    </a:p>
                  </a:txBody>
                  <a:tcPr marT="95775" marB="95775" marR="97150" marL="97150"/>
                </a:tc>
              </a:tr>
              <a:tr h="104750">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0</a:t>
                      </a:r>
                      <a:r>
                        <a:rPr lang="en" sz="1000">
                          <a:latin typeface="Inter"/>
                          <a:ea typeface="Inter"/>
                          <a:cs typeface="Inter"/>
                          <a:sym typeface="Inter"/>
                        </a:rPr>
                        <a:t>/1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1</a:t>
                      </a:r>
                      <a:r>
                        <a:rPr lang="en" sz="1000">
                          <a:solidFill>
                            <a:srgbClr val="000000"/>
                          </a:solidFill>
                          <a:latin typeface="Inter"/>
                          <a:ea typeface="Inter"/>
                          <a:cs typeface="Inter"/>
                          <a:sym typeface="Inter"/>
                        </a:rPr>
                        <a:t>/2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0</a:t>
                      </a:r>
                      <a:r>
                        <a:rPr lang="en" sz="1000">
                          <a:solidFill>
                            <a:srgbClr val="000000"/>
                          </a:solidFill>
                          <a:latin typeface="Inter"/>
                          <a:ea typeface="Inter"/>
                          <a:cs typeface="Inter"/>
                          <a:sym typeface="Inter"/>
                        </a:rPr>
                        <a:t>/2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1</a:t>
                      </a:r>
                      <a:r>
                        <a:rPr lang="en" sz="1000">
                          <a:solidFill>
                            <a:srgbClr val="000000"/>
                          </a:solidFill>
                          <a:latin typeface="Inter"/>
                          <a:ea typeface="Inter"/>
                          <a:cs typeface="Inter"/>
                          <a:sym typeface="Inter"/>
                        </a:rPr>
                        <a:t>/1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0</a:t>
                      </a:r>
                      <a:r>
                        <a:rPr lang="en" sz="1000">
                          <a:solidFill>
                            <a:srgbClr val="000000"/>
                          </a:solidFill>
                          <a:latin typeface="Inter"/>
                          <a:ea typeface="Inter"/>
                          <a:cs typeface="Inter"/>
                          <a:sym typeface="Inter"/>
                        </a:rPr>
                        <a:t>/1</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1</a:t>
                      </a:r>
                      <a:r>
                        <a:rPr lang="en" sz="1000">
                          <a:solidFill>
                            <a:srgbClr val="000000"/>
                          </a:solidFill>
                          <a:latin typeface="Inter"/>
                          <a:ea typeface="Inter"/>
                          <a:cs typeface="Inter"/>
                          <a:sym typeface="Inter"/>
                        </a:rPr>
                        <a:t>/2</a:t>
                      </a:r>
                      <a:endParaRPr sz="10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000" u="sng">
                          <a:solidFill>
                            <a:srgbClr val="E95C3D"/>
                          </a:solidFill>
                          <a:latin typeface="Inter"/>
                          <a:ea typeface="Inter"/>
                          <a:cs typeface="Inter"/>
                          <a:sym typeface="Inter"/>
                        </a:rPr>
                        <a:t>1</a:t>
                      </a:r>
                      <a:r>
                        <a:rPr lang="en" sz="1000">
                          <a:solidFill>
                            <a:srgbClr val="000000"/>
                          </a:solidFill>
                          <a:latin typeface="Inter"/>
                          <a:ea typeface="Inter"/>
                          <a:cs typeface="Inter"/>
                          <a:sym typeface="Inter"/>
                        </a:rPr>
                        <a:t>/1</a:t>
                      </a:r>
                      <a:endParaRPr sz="1000">
                        <a:latin typeface="Inter"/>
                        <a:ea typeface="Inter"/>
                        <a:cs typeface="Inter"/>
                        <a:sym typeface="Inter"/>
                      </a:endParaRPr>
                    </a:p>
                  </a:txBody>
                  <a:tcPr marT="95775" marB="95775" marR="97150" marL="97150"/>
                </a:tc>
              </a:tr>
            </a:tbl>
          </a:graphicData>
        </a:graphic>
      </p:graphicFrame>
      <p:sp>
        <p:nvSpPr>
          <p:cNvPr id="88" name="Google Shape;88;p14"/>
          <p:cNvSpPr txBox="1"/>
          <p:nvPr/>
        </p:nvSpPr>
        <p:spPr>
          <a:xfrm>
            <a:off x="1149864" y="4101125"/>
            <a:ext cx="5538300" cy="540900"/>
          </a:xfrm>
          <a:prstGeom prst="rect">
            <a:avLst/>
          </a:prstGeom>
          <a:noFill/>
          <a:ln>
            <a:noFill/>
          </a:ln>
        </p:spPr>
        <p:txBody>
          <a:bodyPr anchorCtr="0" anchor="t" bIns="119600" lIns="119600" spcFirstLastPara="1" rIns="119600" wrap="square" tIns="67675">
            <a:noAutofit/>
          </a:bodyPr>
          <a:lstStyle/>
          <a:p>
            <a:pPr indent="0" lvl="0" marL="0" rtl="0" algn="ctr">
              <a:spcBef>
                <a:spcPts val="0"/>
              </a:spcBef>
              <a:spcAft>
                <a:spcPts val="0"/>
              </a:spcAft>
              <a:buNone/>
            </a:pPr>
            <a:r>
              <a:rPr lang="en" sz="1300">
                <a:latin typeface="Inter"/>
                <a:ea typeface="Inter"/>
                <a:cs typeface="Inter"/>
                <a:sym typeface="Inter"/>
              </a:rPr>
              <a:t>Pick </a:t>
            </a:r>
            <a:r>
              <a:rPr lang="en" sz="1300" u="sng">
                <a:latin typeface="Inter"/>
                <a:ea typeface="Inter"/>
                <a:cs typeface="Inter"/>
                <a:sym typeface="Inter"/>
              </a:rPr>
              <a:t>up to three</a:t>
            </a:r>
            <a:r>
              <a:rPr lang="en" sz="1300">
                <a:latin typeface="Inter"/>
                <a:ea typeface="Inter"/>
                <a:cs typeface="Inter"/>
                <a:sym typeface="Inter"/>
              </a:rPr>
              <a:t> of the above categories that you can improve on. Be specific and explain what can be improved upon.</a:t>
            </a:r>
            <a:endParaRPr sz="1300">
              <a:latin typeface="Inter"/>
              <a:ea typeface="Inter"/>
              <a:cs typeface="Inter"/>
              <a:sym typeface="Inter"/>
            </a:endParaRPr>
          </a:p>
        </p:txBody>
      </p:sp>
      <p:sp>
        <p:nvSpPr>
          <p:cNvPr id="89" name="Google Shape;89;p14"/>
          <p:cNvSpPr txBox="1"/>
          <p:nvPr/>
        </p:nvSpPr>
        <p:spPr>
          <a:xfrm>
            <a:off x="5220474" y="5908150"/>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a:t>
            </a:r>
            <a:r>
              <a:rPr b="1" lang="en" sz="1000" u="sng">
                <a:solidFill>
                  <a:srgbClr val="E95C3D"/>
                </a:solidFill>
                <a:latin typeface="Inter"/>
                <a:ea typeface="Inter"/>
                <a:cs typeface="Inter"/>
                <a:sym typeface="Inter"/>
              </a:rPr>
              <a:t>Purpose</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90" name="Google Shape;90;p14"/>
          <p:cNvSpPr txBox="1"/>
          <p:nvPr/>
        </p:nvSpPr>
        <p:spPr>
          <a:xfrm>
            <a:off x="483225"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 need to write a clearer thesis statement that directly answers the prompt and previews my my main argument.</a:t>
            </a:r>
            <a:endParaRPr sz="1600">
              <a:latin typeface="Inter"/>
              <a:ea typeface="Inter"/>
              <a:cs typeface="Inter"/>
              <a:sym typeface="Inter"/>
            </a:endParaRPr>
          </a:p>
        </p:txBody>
      </p:sp>
      <p:sp>
        <p:nvSpPr>
          <p:cNvPr id="91" name="Google Shape;91;p14"/>
          <p:cNvSpPr txBox="1"/>
          <p:nvPr/>
        </p:nvSpPr>
        <p:spPr>
          <a:xfrm>
            <a:off x="2829278" y="4658250"/>
            <a:ext cx="2079000" cy="1592700"/>
          </a:xfrm>
          <a:prstGeom prst="rect">
            <a:avLst/>
          </a:prstGeom>
          <a:noFill/>
          <a:ln cap="flat" cmpd="sng" w="9525">
            <a:solidFill>
              <a:srgbClr val="B7B7B7"/>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 should include at least two pieces of direct evidence from the documents and explain how they support my argument.</a:t>
            </a:r>
            <a:endParaRPr sz="1600">
              <a:latin typeface="Inter"/>
              <a:ea typeface="Inter"/>
              <a:cs typeface="Inter"/>
              <a:sym typeface="Inter"/>
            </a:endParaRPr>
          </a:p>
        </p:txBody>
      </p:sp>
      <p:sp>
        <p:nvSpPr>
          <p:cNvPr id="92" name="Google Shape;92;p14"/>
          <p:cNvSpPr txBox="1"/>
          <p:nvPr/>
        </p:nvSpPr>
        <p:spPr>
          <a:xfrm>
            <a:off x="483225" y="8210750"/>
            <a:ext cx="3369000" cy="1091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67675">
            <a:noAutofit/>
          </a:bodyPr>
          <a:lstStyle/>
          <a:p>
            <a:pPr indent="0" lvl="0" marL="0" rtl="0" algn="l">
              <a:spcBef>
                <a:spcPts val="0"/>
              </a:spcBef>
              <a:spcAft>
                <a:spcPts val="0"/>
              </a:spcAft>
              <a:buNone/>
            </a:pPr>
            <a:r>
              <a:rPr lang="en" sz="1100">
                <a:latin typeface="Inter"/>
                <a:ea typeface="Inter"/>
                <a:cs typeface="Inter"/>
                <a:sym typeface="Inter"/>
              </a:rPr>
              <a:t>In one sentence, explain what makes this rewrite stronger.</a:t>
            </a:r>
            <a:endParaRPr sz="1100">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This rewrite uses specific evidence from three documents to clearly show how a continuity in American history.</a:t>
            </a:r>
            <a:endParaRPr sz="1100">
              <a:latin typeface="Inter"/>
              <a:ea typeface="Inter"/>
              <a:cs typeface="Inter"/>
              <a:sym typeface="Inter"/>
            </a:endParaRPr>
          </a:p>
        </p:txBody>
      </p:sp>
      <p:sp>
        <p:nvSpPr>
          <p:cNvPr id="93" name="Google Shape;93;p14"/>
          <p:cNvSpPr txBox="1"/>
          <p:nvPr/>
        </p:nvSpPr>
        <p:spPr>
          <a:xfrm>
            <a:off x="3920225" y="8206600"/>
            <a:ext cx="3369000" cy="1091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67675">
            <a:noAutofit/>
          </a:bodyPr>
          <a:lstStyle/>
          <a:p>
            <a:pPr indent="0" lvl="0" marL="0" rtl="0" algn="l">
              <a:spcBef>
                <a:spcPts val="0"/>
              </a:spcBef>
              <a:spcAft>
                <a:spcPts val="0"/>
              </a:spcAft>
              <a:buNone/>
            </a:pPr>
            <a:r>
              <a:rPr lang="en" sz="1100">
                <a:latin typeface="Inter"/>
                <a:ea typeface="Inter"/>
                <a:cs typeface="Inter"/>
                <a:sym typeface="Inter"/>
              </a:rPr>
              <a:t>In one sentence, write a concrete step you will incorporate into your writing next time.</a:t>
            </a:r>
            <a:endParaRPr sz="11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Next time, I will use multiple documents and explain how they connect to show change or continuity over time.</a:t>
            </a:r>
            <a:endParaRPr b="1" sz="1200">
              <a:solidFill>
                <a:srgbClr val="E95C3D"/>
              </a:solidFill>
              <a:latin typeface="Inter"/>
              <a:ea typeface="Inter"/>
              <a:cs typeface="Inter"/>
              <a:sym typeface="Inter"/>
            </a:endParaRPr>
          </a:p>
          <a:p>
            <a:pPr indent="0" lvl="0" marL="0" rtl="0" algn="l">
              <a:spcBef>
                <a:spcPts val="1200"/>
              </a:spcBef>
              <a:spcAft>
                <a:spcPts val="0"/>
              </a:spcAft>
              <a:buNone/>
            </a:pPr>
            <a:r>
              <a:t/>
            </a:r>
            <a:endParaRPr sz="1100">
              <a:latin typeface="Inter"/>
              <a:ea typeface="Inter"/>
              <a:cs typeface="Inter"/>
              <a:sym typeface="Inter"/>
            </a:endParaRPr>
          </a:p>
        </p:txBody>
      </p:sp>
      <p:sp>
        <p:nvSpPr>
          <p:cNvPr id="94" name="Google Shape;94;p14"/>
          <p:cNvSpPr txBox="1"/>
          <p:nvPr/>
        </p:nvSpPr>
        <p:spPr>
          <a:xfrm>
            <a:off x="483225" y="3335799"/>
            <a:ext cx="6809700" cy="733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I clearly explained how granting women and African Americans the right to vote represented a change in American history.</a:t>
            </a:r>
            <a:endParaRPr b="1" sz="1200">
              <a:solidFill>
                <a:srgbClr val="E95C3D"/>
              </a:solidFill>
              <a:latin typeface="Inter"/>
              <a:ea typeface="Inter"/>
              <a:cs typeface="Inter"/>
              <a:sym typeface="Inter"/>
            </a:endParaRPr>
          </a:p>
        </p:txBody>
      </p:sp>
      <p:sp>
        <p:nvSpPr>
          <p:cNvPr id="95" name="Google Shape;95;p14"/>
          <p:cNvSpPr txBox="1"/>
          <p:nvPr/>
        </p:nvSpPr>
        <p:spPr>
          <a:xfrm>
            <a:off x="2874424" y="5910225"/>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a:t>
            </a:r>
            <a:r>
              <a:rPr b="1" lang="en" sz="1000" u="sng">
                <a:solidFill>
                  <a:srgbClr val="E95C3D"/>
                </a:solidFill>
                <a:latin typeface="Inter"/>
                <a:ea typeface="Inter"/>
                <a:cs typeface="Inter"/>
                <a:sym typeface="Inter"/>
              </a:rPr>
              <a:t>Textual Evidence</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96" name="Google Shape;96;p14"/>
          <p:cNvSpPr txBox="1"/>
          <p:nvPr/>
        </p:nvSpPr>
        <p:spPr>
          <a:xfrm>
            <a:off x="528374" y="5910225"/>
            <a:ext cx="1988700" cy="307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000">
                <a:latin typeface="Inter"/>
                <a:ea typeface="Inter"/>
                <a:cs typeface="Inter"/>
                <a:sym typeface="Inter"/>
              </a:rPr>
              <a:t>Category: </a:t>
            </a:r>
            <a:r>
              <a:rPr b="1" lang="en" sz="1000" u="sng">
                <a:solidFill>
                  <a:srgbClr val="E95C3D"/>
                </a:solidFill>
                <a:latin typeface="Inter"/>
                <a:ea typeface="Inter"/>
                <a:cs typeface="Inter"/>
                <a:sym typeface="Inter"/>
              </a:rPr>
              <a:t>Thesis</a:t>
            </a:r>
            <a:endParaRPr sz="1000">
              <a:latin typeface="Inter"/>
              <a:ea typeface="Inter"/>
              <a:cs typeface="Inter"/>
              <a:sym typeface="Inter"/>
            </a:endParaRPr>
          </a:p>
          <a:p>
            <a:pPr indent="0" lvl="0" marL="0" rtl="0" algn="ctr">
              <a:spcBef>
                <a:spcPts val="0"/>
              </a:spcBef>
              <a:spcAft>
                <a:spcPts val="0"/>
              </a:spcAft>
              <a:buNone/>
            </a:pPr>
            <a:r>
              <a:t/>
            </a:r>
            <a:endParaRPr b="1" sz="1300">
              <a:latin typeface="Inter"/>
              <a:ea typeface="Inter"/>
              <a:cs typeface="Inter"/>
              <a:sym typeface="Inter"/>
            </a:endParaRPr>
          </a:p>
        </p:txBody>
      </p:sp>
      <p:sp>
        <p:nvSpPr>
          <p:cNvPr id="97" name="Google Shape;97;p14"/>
          <p:cNvSpPr txBox="1"/>
          <p:nvPr/>
        </p:nvSpPr>
        <p:spPr>
          <a:xfrm>
            <a:off x="381550" y="1023400"/>
            <a:ext cx="68097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